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4"/>
  </p:notesMasterIdLst>
  <p:sldIdLst>
    <p:sldId id="256" r:id="rId2"/>
    <p:sldId id="257" r:id="rId3"/>
    <p:sldId id="270" r:id="rId4"/>
    <p:sldId id="265" r:id="rId5"/>
    <p:sldId id="266" r:id="rId6"/>
    <p:sldId id="267" r:id="rId7"/>
    <p:sldId id="258" r:id="rId8"/>
    <p:sldId id="259" r:id="rId9"/>
    <p:sldId id="268" r:id="rId10"/>
    <p:sldId id="260" r:id="rId11"/>
    <p:sldId id="262"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46225E-B238-4794-B17E-B76A03B3AD4C}" v="2" dt="2024-04-26T21:25:00.8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4D89EF-75DE-4CB5-84FB-BAB17DD59EF0}" type="datetimeFigureOut">
              <a:rPr lang="en-US" smtClean="0"/>
              <a:t>6/3/2024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5D1C7B-DA4E-459F-9737-50A2BE9B2448}" type="slidenum">
              <a:rPr lang="en-US" smtClean="0"/>
              <a:t>‹#›</a:t>
            </a:fld>
            <a:endParaRPr lang="en-US"/>
          </a:p>
        </p:txBody>
      </p:sp>
    </p:spTree>
    <p:extLst>
      <p:ext uri="{BB962C8B-B14F-4D97-AF65-F5344CB8AC3E}">
        <p14:creationId xmlns:p14="http://schemas.microsoft.com/office/powerpoint/2010/main" val="3569362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(51A)- </a:t>
            </a:r>
          </a:p>
        </p:txBody>
      </p:sp>
      <p:sp>
        <p:nvSpPr>
          <p:cNvPr id="4" name="Slide Number Placeholder 3"/>
          <p:cNvSpPr>
            <a:spLocks noGrp="1"/>
          </p:cNvSpPr>
          <p:nvPr>
            <p:ph type="sldNum" sz="quarter" idx="5"/>
          </p:nvPr>
        </p:nvSpPr>
        <p:spPr/>
        <p:txBody>
          <a:bodyPr/>
          <a:lstStyle/>
          <a:p>
            <a:fld id="{BA5D1C7B-DA4E-459F-9737-50A2BE9B2448}" type="slidenum">
              <a:rPr lang="en-US" smtClean="0"/>
              <a:t>11</a:t>
            </a:fld>
            <a:endParaRPr lang="en-US"/>
          </a:p>
        </p:txBody>
      </p:sp>
    </p:spTree>
    <p:extLst>
      <p:ext uri="{BB962C8B-B14F-4D97-AF65-F5344CB8AC3E}">
        <p14:creationId xmlns:p14="http://schemas.microsoft.com/office/powerpoint/2010/main" val="1953876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28734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9324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84142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83944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9282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12241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1158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3672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70306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1978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35347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1616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86328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6/3/2024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7962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13964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14939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6/3/2024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177427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5Hkb6SuGR0g?feature=oembe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498EB-0704-E156-715D-7DADFD4B8CE3}"/>
              </a:ext>
            </a:extLst>
          </p:cNvPr>
          <p:cNvSpPr>
            <a:spLocks noGrp="1"/>
          </p:cNvSpPr>
          <p:nvPr>
            <p:ph type="ctrTitle"/>
          </p:nvPr>
        </p:nvSpPr>
        <p:spPr>
          <a:xfrm>
            <a:off x="2698941" y="265176"/>
            <a:ext cx="8915399" cy="2262781"/>
          </a:xfrm>
        </p:spPr>
        <p:txBody>
          <a:bodyPr/>
          <a:lstStyle/>
          <a:p>
            <a:pPr algn="ctr"/>
            <a:r>
              <a:rPr lang="en-US" dirty="0"/>
              <a:t>School Based Interventions</a:t>
            </a:r>
          </a:p>
        </p:txBody>
      </p:sp>
      <p:sp>
        <p:nvSpPr>
          <p:cNvPr id="3" name="Subtitle 2">
            <a:extLst>
              <a:ext uri="{FF2B5EF4-FFF2-40B4-BE49-F238E27FC236}">
                <a16:creationId xmlns:a16="http://schemas.microsoft.com/office/drawing/2014/main" id="{CEEA3CF1-CE2D-B404-FB4F-B3750A200CC6}"/>
              </a:ext>
            </a:extLst>
          </p:cNvPr>
          <p:cNvSpPr>
            <a:spLocks noGrp="1"/>
          </p:cNvSpPr>
          <p:nvPr>
            <p:ph type="subTitle" idx="1"/>
          </p:nvPr>
        </p:nvSpPr>
        <p:spPr>
          <a:xfrm>
            <a:off x="2376777" y="3909161"/>
            <a:ext cx="8915399" cy="1126283"/>
          </a:xfrm>
        </p:spPr>
        <p:txBody>
          <a:bodyPr/>
          <a:lstStyle/>
          <a:p>
            <a:r>
              <a:rPr lang="en-US" dirty="0"/>
              <a:t>Monica Bellucci, </a:t>
            </a:r>
            <a:r>
              <a:rPr lang="en-US" dirty="0" err="1"/>
              <a:t>M.Ed</a:t>
            </a:r>
            <a:r>
              <a:rPr lang="en-US" dirty="0"/>
              <a:t>, LMHC – Western Mass CIT-TTAC,  Clinical Coordinator</a:t>
            </a:r>
          </a:p>
          <a:p>
            <a:r>
              <a:rPr lang="en-US" dirty="0"/>
              <a:t>Officer Josh Wallace, Northampton Police Department</a:t>
            </a:r>
          </a:p>
        </p:txBody>
      </p:sp>
      <p:pic>
        <p:nvPicPr>
          <p:cNvPr id="5" name="Graphic 4">
            <a:extLst>
              <a:ext uri="{FF2B5EF4-FFF2-40B4-BE49-F238E27FC236}">
                <a16:creationId xmlns:a16="http://schemas.microsoft.com/office/drawing/2014/main" id="{FC83DEE5-2F58-F718-EFF1-3FC7A093A50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19800" y="3352800"/>
            <a:ext cx="152400" cy="152400"/>
          </a:xfrm>
          <a:prstGeom prst="rect">
            <a:avLst/>
          </a:prstGeom>
        </p:spPr>
      </p:pic>
      <p:pic>
        <p:nvPicPr>
          <p:cNvPr id="7" name="Picture 6" descr="A logo with stars and stripes&#10;&#10;Description automatically generated">
            <a:extLst>
              <a:ext uri="{FF2B5EF4-FFF2-40B4-BE49-F238E27FC236}">
                <a16:creationId xmlns:a16="http://schemas.microsoft.com/office/drawing/2014/main" id="{E6206EB6-D4D5-E2AD-3404-B3E7BA88C203}"/>
              </a:ext>
            </a:extLst>
          </p:cNvPr>
          <p:cNvPicPr>
            <a:picLocks noChangeAspect="1"/>
          </p:cNvPicPr>
          <p:nvPr/>
        </p:nvPicPr>
        <p:blipFill>
          <a:blip r:embed="rId4"/>
          <a:stretch>
            <a:fillRect/>
          </a:stretch>
        </p:blipFill>
        <p:spPr>
          <a:xfrm>
            <a:off x="9428404" y="4897174"/>
            <a:ext cx="2324100" cy="1447800"/>
          </a:xfrm>
          <a:prstGeom prst="rect">
            <a:avLst/>
          </a:prstGeom>
        </p:spPr>
      </p:pic>
    </p:spTree>
    <p:extLst>
      <p:ext uri="{BB962C8B-B14F-4D97-AF65-F5344CB8AC3E}">
        <p14:creationId xmlns:p14="http://schemas.microsoft.com/office/powerpoint/2010/main" val="244793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1D5EC-5BE3-0101-73DF-508FC1C286F9}"/>
              </a:ext>
            </a:extLst>
          </p:cNvPr>
          <p:cNvSpPr>
            <a:spLocks noGrp="1"/>
          </p:cNvSpPr>
          <p:nvPr>
            <p:ph type="title"/>
          </p:nvPr>
        </p:nvSpPr>
        <p:spPr>
          <a:xfrm>
            <a:off x="2589212" y="194342"/>
            <a:ext cx="8911687" cy="1280890"/>
          </a:xfrm>
        </p:spPr>
        <p:txBody>
          <a:bodyPr/>
          <a:lstStyle/>
          <a:p>
            <a:pPr algn="ctr"/>
            <a:r>
              <a:rPr lang="en-US" dirty="0"/>
              <a:t>Practical tips for SROs</a:t>
            </a:r>
          </a:p>
        </p:txBody>
      </p:sp>
      <p:sp>
        <p:nvSpPr>
          <p:cNvPr id="3" name="Content Placeholder 2">
            <a:extLst>
              <a:ext uri="{FF2B5EF4-FFF2-40B4-BE49-F238E27FC236}">
                <a16:creationId xmlns:a16="http://schemas.microsoft.com/office/drawing/2014/main" id="{83406E11-C3C2-B3BD-B30F-DC65CF4ADAA5}"/>
              </a:ext>
            </a:extLst>
          </p:cNvPr>
          <p:cNvSpPr>
            <a:spLocks noGrp="1"/>
          </p:cNvSpPr>
          <p:nvPr>
            <p:ph idx="1"/>
          </p:nvPr>
        </p:nvSpPr>
        <p:spPr>
          <a:xfrm>
            <a:off x="2589212" y="1207008"/>
            <a:ext cx="8915400" cy="5456650"/>
          </a:xfrm>
        </p:spPr>
        <p:txBody>
          <a:bodyPr>
            <a:normAutofit/>
          </a:bodyPr>
          <a:lstStyle/>
          <a:p>
            <a:r>
              <a:rPr lang="en-US" sz="2400" dirty="0"/>
              <a:t>An SRO must find what works best for them and their school</a:t>
            </a:r>
          </a:p>
          <a:p>
            <a:r>
              <a:rPr lang="en-US" sz="2400" dirty="0"/>
              <a:t>Build a rapport and relationship with students from the start</a:t>
            </a:r>
          </a:p>
          <a:p>
            <a:r>
              <a:rPr lang="en-US" sz="2400" dirty="0"/>
              <a:t>Make your presence known, but not menacing</a:t>
            </a:r>
          </a:p>
          <a:p>
            <a:r>
              <a:rPr lang="en-US" sz="2400" dirty="0"/>
              <a:t>Engage all the students you can in conversation – about </a:t>
            </a:r>
            <a:r>
              <a:rPr lang="en-US" sz="2400" i="1" dirty="0"/>
              <a:t>everything</a:t>
            </a:r>
            <a:endParaRPr lang="en-US" sz="2400" dirty="0"/>
          </a:p>
          <a:p>
            <a:r>
              <a:rPr lang="en-US" sz="2400" dirty="0"/>
              <a:t>Attend and participate in events whenever you can</a:t>
            </a:r>
          </a:p>
          <a:p>
            <a:r>
              <a:rPr lang="en-US" sz="2400" dirty="0"/>
              <a:t>Use trauma informed, emotionally intelligent communication to humanize police officers, build trust and break down barriers</a:t>
            </a:r>
          </a:p>
          <a:p>
            <a:endParaRPr lang="en-US" dirty="0"/>
          </a:p>
        </p:txBody>
      </p:sp>
    </p:spTree>
    <p:extLst>
      <p:ext uri="{BB962C8B-B14F-4D97-AF65-F5344CB8AC3E}">
        <p14:creationId xmlns:p14="http://schemas.microsoft.com/office/powerpoint/2010/main" val="1546029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F5934-92C5-7563-3FCC-59AE6C42FA58}"/>
              </a:ext>
            </a:extLst>
          </p:cNvPr>
          <p:cNvSpPr>
            <a:spLocks noGrp="1"/>
          </p:cNvSpPr>
          <p:nvPr>
            <p:ph type="title"/>
          </p:nvPr>
        </p:nvSpPr>
        <p:spPr>
          <a:xfrm>
            <a:off x="2589212" y="148622"/>
            <a:ext cx="8911687" cy="1280890"/>
          </a:xfrm>
        </p:spPr>
        <p:txBody>
          <a:bodyPr/>
          <a:lstStyle/>
          <a:p>
            <a:pPr algn="ctr"/>
            <a:r>
              <a:rPr lang="en-US" dirty="0"/>
              <a:t>51A’s</a:t>
            </a:r>
          </a:p>
        </p:txBody>
      </p:sp>
      <p:sp>
        <p:nvSpPr>
          <p:cNvPr id="3" name="Content Placeholder 2">
            <a:extLst>
              <a:ext uri="{FF2B5EF4-FFF2-40B4-BE49-F238E27FC236}">
                <a16:creationId xmlns:a16="http://schemas.microsoft.com/office/drawing/2014/main" id="{28ADC4A9-7E86-052C-3D16-2A42CF4D016B}"/>
              </a:ext>
            </a:extLst>
          </p:cNvPr>
          <p:cNvSpPr>
            <a:spLocks noGrp="1"/>
          </p:cNvSpPr>
          <p:nvPr>
            <p:ph idx="1"/>
          </p:nvPr>
        </p:nvSpPr>
        <p:spPr>
          <a:xfrm>
            <a:off x="2185416" y="1124712"/>
            <a:ext cx="9912096" cy="5584666"/>
          </a:xfrm>
        </p:spPr>
        <p:txBody>
          <a:bodyPr>
            <a:noAutofit/>
          </a:bodyPr>
          <a:lstStyle/>
          <a:p>
            <a:r>
              <a:rPr lang="en-US" sz="2400" dirty="0"/>
              <a:t>MA Statute M.G.L.  c, 119. s. 51a. (51A) - If in your professional capacity you have “reasonable cause to believe” that a child under the age of 18 is suffering physical or emotional due to abuse or neglect by a caregiver you must report to DSS immediately. </a:t>
            </a:r>
          </a:p>
          <a:p>
            <a:r>
              <a:rPr lang="en-US" sz="2400" dirty="0"/>
              <a:t>There is the question of 51A’s.  At what point does an officer file a 51A?</a:t>
            </a:r>
          </a:p>
          <a:p>
            <a:r>
              <a:rPr lang="en-US" sz="2400" dirty="0"/>
              <a:t>Do you file because an adolescence refuses to go home because they do not like their parent/guardians' rules? What if the adolescence reports “abuse”?</a:t>
            </a:r>
          </a:p>
          <a:p>
            <a:r>
              <a:rPr lang="en-US" sz="2400" dirty="0"/>
              <a:t>What constitutes abuse under MA laws for mandated reporting?</a:t>
            </a:r>
          </a:p>
        </p:txBody>
      </p:sp>
    </p:spTree>
    <p:extLst>
      <p:ext uri="{BB962C8B-B14F-4D97-AF65-F5344CB8AC3E}">
        <p14:creationId xmlns:p14="http://schemas.microsoft.com/office/powerpoint/2010/main" val="4051164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B322D-F804-E471-66F7-5977991C851E}"/>
              </a:ext>
            </a:extLst>
          </p:cNvPr>
          <p:cNvSpPr>
            <a:spLocks noGrp="1"/>
          </p:cNvSpPr>
          <p:nvPr>
            <p:ph type="title"/>
          </p:nvPr>
        </p:nvSpPr>
        <p:spPr>
          <a:xfrm>
            <a:off x="2528917" y="164073"/>
            <a:ext cx="8911687" cy="1280890"/>
          </a:xfrm>
        </p:spPr>
        <p:txBody>
          <a:bodyPr>
            <a:normAutofit/>
          </a:bodyPr>
          <a:lstStyle/>
          <a:p>
            <a:pPr algn="ctr"/>
            <a:r>
              <a:rPr lang="en-US" sz="3600" dirty="0"/>
              <a:t>Section 12</a:t>
            </a:r>
          </a:p>
        </p:txBody>
      </p:sp>
      <p:sp>
        <p:nvSpPr>
          <p:cNvPr id="3" name="Content Placeholder 2">
            <a:extLst>
              <a:ext uri="{FF2B5EF4-FFF2-40B4-BE49-F238E27FC236}">
                <a16:creationId xmlns:a16="http://schemas.microsoft.com/office/drawing/2014/main" id="{4B4DB0E1-19A0-23ED-15C7-8ECED9EEB2A0}"/>
              </a:ext>
            </a:extLst>
          </p:cNvPr>
          <p:cNvSpPr>
            <a:spLocks noGrp="1"/>
          </p:cNvSpPr>
          <p:nvPr>
            <p:ph idx="1"/>
          </p:nvPr>
        </p:nvSpPr>
        <p:spPr>
          <a:xfrm>
            <a:off x="2322576" y="905256"/>
            <a:ext cx="9756647" cy="5870602"/>
          </a:xfrm>
        </p:spPr>
        <p:txBody>
          <a:bodyPr>
            <a:normAutofit/>
          </a:bodyPr>
          <a:lstStyle/>
          <a:p>
            <a:r>
              <a:rPr lang="en-US" sz="2000" dirty="0"/>
              <a:t>These calls are approached with officer safety first, but also with the knowledge that the child is not in the right state of mind and may need to be delt with in a more sensitive manner. </a:t>
            </a:r>
          </a:p>
          <a:p>
            <a:endParaRPr lang="en-US" sz="2000" dirty="0"/>
          </a:p>
          <a:p>
            <a:r>
              <a:rPr lang="en-US" sz="2000" dirty="0"/>
              <a:t>That can be difficult to determine as we must assess and rule out several things:  </a:t>
            </a:r>
          </a:p>
          <a:p>
            <a:pPr lvl="1"/>
            <a:endParaRPr lang="en-US" sz="1800" dirty="0"/>
          </a:p>
          <a:p>
            <a:pPr lvl="1"/>
            <a:r>
              <a:rPr lang="en-US" sz="1800" dirty="0"/>
              <a:t>Is the student under the influence of any substance(s)?  </a:t>
            </a:r>
          </a:p>
          <a:p>
            <a:pPr lvl="1"/>
            <a:r>
              <a:rPr lang="en-US" sz="1800" dirty="0"/>
              <a:t>Are they on medication?</a:t>
            </a:r>
          </a:p>
          <a:p>
            <a:pPr lvl="1"/>
            <a:r>
              <a:rPr lang="en-US" sz="1800" dirty="0"/>
              <a:t>What type of crisis is this person in? </a:t>
            </a:r>
          </a:p>
          <a:p>
            <a:pPr lvl="1"/>
            <a:r>
              <a:rPr lang="en-US" sz="1800" dirty="0"/>
              <a:t>Have they harmed themselves or others?</a:t>
            </a:r>
          </a:p>
          <a:p>
            <a:pPr lvl="1"/>
            <a:r>
              <a:rPr lang="en-US" sz="1800" dirty="0"/>
              <a:t>How is their body language, are they responding to your questions? </a:t>
            </a:r>
          </a:p>
          <a:p>
            <a:pPr lvl="2"/>
            <a:r>
              <a:rPr lang="en-US" sz="1800" dirty="0"/>
              <a:t>Possible 51A </a:t>
            </a:r>
          </a:p>
          <a:p>
            <a:pPr marL="0" indent="0">
              <a:buNone/>
            </a:pPr>
            <a:endParaRPr lang="en-US" sz="2000" dirty="0"/>
          </a:p>
        </p:txBody>
      </p:sp>
    </p:spTree>
    <p:extLst>
      <p:ext uri="{BB962C8B-B14F-4D97-AF65-F5344CB8AC3E}">
        <p14:creationId xmlns:p14="http://schemas.microsoft.com/office/powerpoint/2010/main" val="2847630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FAEE1-3954-8A0E-F7D5-C103683EDB99}"/>
              </a:ext>
            </a:extLst>
          </p:cNvPr>
          <p:cNvSpPr>
            <a:spLocks noGrp="1"/>
          </p:cNvSpPr>
          <p:nvPr>
            <p:ph type="title"/>
          </p:nvPr>
        </p:nvSpPr>
        <p:spPr>
          <a:xfrm>
            <a:off x="2592925" y="221774"/>
            <a:ext cx="8911687" cy="1280890"/>
          </a:xfrm>
        </p:spPr>
        <p:txBody>
          <a:bodyPr/>
          <a:lstStyle/>
          <a:p>
            <a:pPr algn="ctr"/>
            <a:r>
              <a:rPr lang="en-US" dirty="0"/>
              <a:t>Learning Objectives</a:t>
            </a:r>
          </a:p>
        </p:txBody>
      </p:sp>
      <p:sp>
        <p:nvSpPr>
          <p:cNvPr id="3" name="Content Placeholder 2">
            <a:extLst>
              <a:ext uri="{FF2B5EF4-FFF2-40B4-BE49-F238E27FC236}">
                <a16:creationId xmlns:a16="http://schemas.microsoft.com/office/drawing/2014/main" id="{6A434A0D-D4C1-E853-3BDF-14E29CA9CA94}"/>
              </a:ext>
            </a:extLst>
          </p:cNvPr>
          <p:cNvSpPr>
            <a:spLocks noGrp="1"/>
          </p:cNvSpPr>
          <p:nvPr>
            <p:ph idx="1"/>
          </p:nvPr>
        </p:nvSpPr>
        <p:spPr>
          <a:xfrm>
            <a:off x="2225964" y="1634836"/>
            <a:ext cx="9855200" cy="4719782"/>
          </a:xfrm>
        </p:spPr>
        <p:txBody>
          <a:bodyPr>
            <a:noAutofit/>
          </a:bodyPr>
          <a:lstStyle/>
          <a:p>
            <a:r>
              <a:rPr lang="en-US" sz="2800" dirty="0"/>
              <a:t>Participants will gain better understanding of special challenges in intervening in a school environment. </a:t>
            </a:r>
          </a:p>
          <a:p>
            <a:r>
              <a:rPr lang="en-US" sz="2800" dirty="0"/>
              <a:t>Participants will review laws, rules and guidelines as it relates to interventions at school. </a:t>
            </a:r>
          </a:p>
          <a:p>
            <a:r>
              <a:rPr lang="en-US" sz="2800" dirty="0"/>
              <a:t>Participants will learn how to maximize the positive involvement of other resources at the school.</a:t>
            </a:r>
          </a:p>
        </p:txBody>
      </p:sp>
    </p:spTree>
    <p:extLst>
      <p:ext uri="{BB962C8B-B14F-4D97-AF65-F5344CB8AC3E}">
        <p14:creationId xmlns:p14="http://schemas.microsoft.com/office/powerpoint/2010/main" val="616875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EDD21E1-BAF0-4314-AB31-82ECB8AC9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3F1F82-A7D4-67FC-68AD-617F2F0D1B49}"/>
              </a:ext>
            </a:extLst>
          </p:cNvPr>
          <p:cNvSpPr>
            <a:spLocks noGrp="1"/>
          </p:cNvSpPr>
          <p:nvPr>
            <p:ph type="title"/>
          </p:nvPr>
        </p:nvSpPr>
        <p:spPr>
          <a:xfrm>
            <a:off x="1118015" y="174052"/>
            <a:ext cx="10138849" cy="758636"/>
          </a:xfrm>
        </p:spPr>
        <p:txBody>
          <a:bodyPr>
            <a:normAutofit/>
          </a:bodyPr>
          <a:lstStyle/>
          <a:p>
            <a:pPr algn="ctr">
              <a:lnSpc>
                <a:spcPct val="90000"/>
              </a:lnSpc>
            </a:pPr>
            <a:r>
              <a:rPr lang="en-US" sz="2800" dirty="0"/>
              <a:t>Can we think about mental health in schools differently?</a:t>
            </a:r>
          </a:p>
        </p:txBody>
      </p:sp>
      <p:sp>
        <p:nvSpPr>
          <p:cNvPr id="13" name="Rectangle 12">
            <a:extLst>
              <a:ext uri="{FF2B5EF4-FFF2-40B4-BE49-F238E27FC236}">
                <a16:creationId xmlns:a16="http://schemas.microsoft.com/office/drawing/2014/main" id="{FDC8619C-F25D-468E-95FA-2A2151D7D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4" name="Online Media 3" title="Mental Health in Schools: We’re Doing it Wrong | Maya Dawson | TEDxYouth@CherryCreek">
            <a:hlinkClick r:id="" action="ppaction://media"/>
            <a:extLst>
              <a:ext uri="{FF2B5EF4-FFF2-40B4-BE49-F238E27FC236}">
                <a16:creationId xmlns:a16="http://schemas.microsoft.com/office/drawing/2014/main" id="{438814F1-30C4-E26D-473D-514ED2BD03D1}"/>
              </a:ext>
            </a:extLst>
          </p:cNvPr>
          <p:cNvPicPr>
            <a:picLocks noRot="1" noChangeAspect="1"/>
          </p:cNvPicPr>
          <p:nvPr>
            <a:videoFile r:link="rId1"/>
          </p:nvPr>
        </p:nvPicPr>
        <p:blipFill>
          <a:blip r:embed="rId3"/>
          <a:stretch>
            <a:fillRect/>
          </a:stretch>
        </p:blipFill>
        <p:spPr>
          <a:xfrm>
            <a:off x="1118015" y="1107526"/>
            <a:ext cx="10889258" cy="5576422"/>
          </a:xfrm>
          <a:prstGeom prst="rect">
            <a:avLst/>
          </a:prstGeom>
        </p:spPr>
      </p:pic>
      <p:sp>
        <p:nvSpPr>
          <p:cNvPr id="15" name="Freeform 12">
            <a:extLst>
              <a:ext uri="{FF2B5EF4-FFF2-40B4-BE49-F238E27FC236}">
                <a16:creationId xmlns:a16="http://schemas.microsoft.com/office/drawing/2014/main" id="{7D9439D6-DEAD-4CEB-A61B-BE3D64D1B5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0651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B0937-7651-8CD3-1699-0D5BFA176704}"/>
              </a:ext>
            </a:extLst>
          </p:cNvPr>
          <p:cNvSpPr>
            <a:spLocks noGrp="1"/>
          </p:cNvSpPr>
          <p:nvPr>
            <p:ph type="title"/>
          </p:nvPr>
        </p:nvSpPr>
        <p:spPr>
          <a:xfrm>
            <a:off x="2589212" y="134583"/>
            <a:ext cx="8911687" cy="1280890"/>
          </a:xfrm>
        </p:spPr>
        <p:txBody>
          <a:bodyPr/>
          <a:lstStyle/>
          <a:p>
            <a:pPr algn="ctr"/>
            <a:r>
              <a:rPr lang="en-US" dirty="0"/>
              <a:t>What is an SRO?</a:t>
            </a:r>
          </a:p>
        </p:txBody>
      </p:sp>
      <p:sp>
        <p:nvSpPr>
          <p:cNvPr id="3" name="Content Placeholder 2">
            <a:extLst>
              <a:ext uri="{FF2B5EF4-FFF2-40B4-BE49-F238E27FC236}">
                <a16:creationId xmlns:a16="http://schemas.microsoft.com/office/drawing/2014/main" id="{2AFDF42B-38EA-5C26-F6D4-8D8A59CCD620}"/>
              </a:ext>
            </a:extLst>
          </p:cNvPr>
          <p:cNvSpPr>
            <a:spLocks noGrp="1"/>
          </p:cNvSpPr>
          <p:nvPr>
            <p:ph idx="1"/>
          </p:nvPr>
        </p:nvSpPr>
        <p:spPr>
          <a:xfrm>
            <a:off x="2231136" y="1298448"/>
            <a:ext cx="9273476" cy="5102352"/>
          </a:xfrm>
        </p:spPr>
        <p:txBody>
          <a:bodyPr>
            <a:normAutofit/>
          </a:bodyPr>
          <a:lstStyle/>
          <a:p>
            <a:r>
              <a:rPr lang="en-US" sz="2800" dirty="0"/>
              <a:t>MGL c71 §37 Defines an SRO as:</a:t>
            </a:r>
          </a:p>
          <a:p>
            <a:pPr lvl="1"/>
            <a:r>
              <a:rPr lang="en-US" sz="2800" dirty="0"/>
              <a:t>Sworn officer appointed by Chief of Police, who</a:t>
            </a:r>
          </a:p>
          <a:p>
            <a:pPr lvl="1"/>
            <a:r>
              <a:rPr lang="en-US" sz="2800" dirty="0"/>
              <a:t>Provides law enforcement</a:t>
            </a:r>
          </a:p>
          <a:p>
            <a:pPr lvl="1"/>
            <a:r>
              <a:rPr lang="en-US" sz="2800" dirty="0"/>
              <a:t>Promotes school safety</a:t>
            </a:r>
          </a:p>
          <a:p>
            <a:pPr lvl="1"/>
            <a:r>
              <a:rPr lang="en-US" sz="2800" dirty="0"/>
              <a:t>Maintains a positive school climate for all students, families, and staff</a:t>
            </a:r>
          </a:p>
          <a:p>
            <a:pPr lvl="1"/>
            <a:r>
              <a:rPr lang="en-US" sz="2800" dirty="0"/>
              <a:t>Is authorized to carry a service weapon and related police equipment on school grounds</a:t>
            </a:r>
          </a:p>
        </p:txBody>
      </p:sp>
    </p:spTree>
    <p:extLst>
      <p:ext uri="{BB962C8B-B14F-4D97-AF65-F5344CB8AC3E}">
        <p14:creationId xmlns:p14="http://schemas.microsoft.com/office/powerpoint/2010/main" val="418219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49F3-DF4E-1578-9797-23A08C02FF9E}"/>
              </a:ext>
            </a:extLst>
          </p:cNvPr>
          <p:cNvSpPr>
            <a:spLocks noGrp="1"/>
          </p:cNvSpPr>
          <p:nvPr>
            <p:ph type="title"/>
          </p:nvPr>
        </p:nvSpPr>
        <p:spPr>
          <a:xfrm>
            <a:off x="2589212" y="191294"/>
            <a:ext cx="8911687" cy="1280890"/>
          </a:xfrm>
        </p:spPr>
        <p:txBody>
          <a:bodyPr/>
          <a:lstStyle/>
          <a:p>
            <a:pPr algn="ctr"/>
            <a:r>
              <a:rPr lang="en-US" dirty="0"/>
              <a:t>SRO implementation and selection</a:t>
            </a:r>
          </a:p>
        </p:txBody>
      </p:sp>
      <p:sp>
        <p:nvSpPr>
          <p:cNvPr id="3" name="Content Placeholder 2">
            <a:extLst>
              <a:ext uri="{FF2B5EF4-FFF2-40B4-BE49-F238E27FC236}">
                <a16:creationId xmlns:a16="http://schemas.microsoft.com/office/drawing/2014/main" id="{C1855460-C5BA-6831-0427-0CDB2A3C8F14}"/>
              </a:ext>
            </a:extLst>
          </p:cNvPr>
          <p:cNvSpPr>
            <a:spLocks noGrp="1"/>
          </p:cNvSpPr>
          <p:nvPr>
            <p:ph idx="1"/>
          </p:nvPr>
        </p:nvSpPr>
        <p:spPr>
          <a:xfrm>
            <a:off x="2313432" y="1472184"/>
            <a:ext cx="9573768" cy="5038344"/>
          </a:xfrm>
        </p:spPr>
        <p:txBody>
          <a:bodyPr>
            <a:normAutofit/>
          </a:bodyPr>
          <a:lstStyle/>
          <a:p>
            <a:r>
              <a:rPr lang="en-US" sz="2000" dirty="0"/>
              <a:t>SRO is required </a:t>
            </a:r>
            <a:r>
              <a:rPr lang="en-US" sz="2000" i="1" u="sng" dirty="0"/>
              <a:t>only</a:t>
            </a:r>
            <a:r>
              <a:rPr lang="en-US" sz="2000" dirty="0"/>
              <a:t> if requested by district superintendent</a:t>
            </a:r>
          </a:p>
          <a:p>
            <a:r>
              <a:rPr lang="en-US" sz="2000" dirty="0"/>
              <a:t>If requested, Police Chief is </a:t>
            </a:r>
            <a:r>
              <a:rPr lang="en-US" sz="2000" i="1" u="sng" dirty="0"/>
              <a:t>required</a:t>
            </a:r>
            <a:r>
              <a:rPr lang="en-US" sz="2000" dirty="0"/>
              <a:t> to assign at least one SRO per district</a:t>
            </a:r>
          </a:p>
          <a:p>
            <a:r>
              <a:rPr lang="en-US" sz="2000" dirty="0"/>
              <a:t>§37P </a:t>
            </a:r>
            <a:r>
              <a:rPr lang="en-US" sz="2000" b="1" dirty="0"/>
              <a:t>Mandates</a:t>
            </a:r>
            <a:r>
              <a:rPr lang="en-US" sz="2000" dirty="0"/>
              <a:t> that SRO selection shall </a:t>
            </a:r>
            <a:r>
              <a:rPr lang="en-US" sz="2000" i="1" u="sng" dirty="0"/>
              <a:t>not</a:t>
            </a:r>
            <a:r>
              <a:rPr lang="en-US" sz="2000" dirty="0"/>
              <a:t> be based on seniority</a:t>
            </a:r>
          </a:p>
          <a:p>
            <a:pPr lvl="1"/>
            <a:r>
              <a:rPr lang="en-US" dirty="0"/>
              <a:t>Chief must consider personality, character, service record, etc.</a:t>
            </a:r>
          </a:p>
          <a:p>
            <a:pPr lvl="1"/>
            <a:r>
              <a:rPr lang="en-US" dirty="0"/>
              <a:t>Must believe that SRO candidate will “Foster an optimal learning environment”</a:t>
            </a:r>
          </a:p>
          <a:p>
            <a:r>
              <a:rPr lang="en-US" sz="2000" dirty="0"/>
              <a:t>While SRO is Chief’s decision, should collaborate with superintendent.</a:t>
            </a:r>
          </a:p>
          <a:p>
            <a:r>
              <a:rPr lang="en-US" sz="2000" dirty="0"/>
              <a:t>If department cannot provide an SRO, request will be transferred to State Police</a:t>
            </a:r>
          </a:p>
          <a:p>
            <a:r>
              <a:rPr lang="en-US" sz="2000" dirty="0"/>
              <a:t>Interagency MOU </a:t>
            </a:r>
            <a:r>
              <a:rPr lang="en-US" sz="2000" i="1" u="sng" dirty="0"/>
              <a:t>must</a:t>
            </a:r>
            <a:r>
              <a:rPr lang="en-US" sz="2000" dirty="0"/>
              <a:t> be in place</a:t>
            </a:r>
          </a:p>
        </p:txBody>
      </p:sp>
    </p:spTree>
    <p:extLst>
      <p:ext uri="{BB962C8B-B14F-4D97-AF65-F5344CB8AC3E}">
        <p14:creationId xmlns:p14="http://schemas.microsoft.com/office/powerpoint/2010/main" val="18167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353D-7B62-28A0-186B-3FC201114954}"/>
              </a:ext>
            </a:extLst>
          </p:cNvPr>
          <p:cNvSpPr>
            <a:spLocks noGrp="1"/>
          </p:cNvSpPr>
          <p:nvPr>
            <p:ph type="title"/>
          </p:nvPr>
        </p:nvSpPr>
        <p:spPr>
          <a:xfrm>
            <a:off x="542729" y="146867"/>
            <a:ext cx="8911687" cy="850660"/>
          </a:xfrm>
        </p:spPr>
        <p:txBody>
          <a:bodyPr/>
          <a:lstStyle/>
          <a:p>
            <a:pPr algn="ctr"/>
            <a:r>
              <a:rPr lang="en-US" dirty="0"/>
              <a:t>SRO Certification</a:t>
            </a:r>
          </a:p>
        </p:txBody>
      </p:sp>
      <p:sp>
        <p:nvSpPr>
          <p:cNvPr id="3" name="Content Placeholder 2">
            <a:extLst>
              <a:ext uri="{FF2B5EF4-FFF2-40B4-BE49-F238E27FC236}">
                <a16:creationId xmlns:a16="http://schemas.microsoft.com/office/drawing/2014/main" id="{7E309C2A-B7D4-BFDB-73BE-F8AE75BDA4ED}"/>
              </a:ext>
            </a:extLst>
          </p:cNvPr>
          <p:cNvSpPr>
            <a:spLocks noGrp="1"/>
          </p:cNvSpPr>
          <p:nvPr>
            <p:ph idx="1"/>
          </p:nvPr>
        </p:nvSpPr>
        <p:spPr>
          <a:xfrm>
            <a:off x="2565493" y="1517903"/>
            <a:ext cx="5839598" cy="5113805"/>
          </a:xfrm>
        </p:spPr>
        <p:txBody>
          <a:bodyPr>
            <a:normAutofit/>
          </a:bodyPr>
          <a:lstStyle/>
          <a:p>
            <a:r>
              <a:rPr lang="en-US" sz="2800" dirty="0"/>
              <a:t>Any SRO candidate must be POST certified</a:t>
            </a:r>
          </a:p>
          <a:p>
            <a:r>
              <a:rPr lang="en-US" sz="2800" dirty="0"/>
              <a:t>Must receive initial SRO training</a:t>
            </a:r>
          </a:p>
          <a:p>
            <a:r>
              <a:rPr lang="en-US" sz="2800" dirty="0"/>
              <a:t>Must apply for and receive POST special SRO Designation/Certification</a:t>
            </a:r>
          </a:p>
          <a:p>
            <a:r>
              <a:rPr lang="en-US" sz="2800" dirty="0"/>
              <a:t>Must attend annual MPTC SRO specific in-service training to maintain certification</a:t>
            </a:r>
          </a:p>
        </p:txBody>
      </p:sp>
      <p:pic>
        <p:nvPicPr>
          <p:cNvPr id="5" name="Picture 4" descr="A police badge with text and scales of justice&#10;&#10;Description automatically generated">
            <a:extLst>
              <a:ext uri="{FF2B5EF4-FFF2-40B4-BE49-F238E27FC236}">
                <a16:creationId xmlns:a16="http://schemas.microsoft.com/office/drawing/2014/main" id="{63B439D2-485F-C3DF-C18E-1116B65589AB}"/>
              </a:ext>
            </a:extLst>
          </p:cNvPr>
          <p:cNvPicPr>
            <a:picLocks noChangeAspect="1"/>
          </p:cNvPicPr>
          <p:nvPr/>
        </p:nvPicPr>
        <p:blipFill>
          <a:blip r:embed="rId2"/>
          <a:stretch>
            <a:fillRect/>
          </a:stretch>
        </p:blipFill>
        <p:spPr>
          <a:xfrm>
            <a:off x="8291945" y="264805"/>
            <a:ext cx="3810000" cy="3810000"/>
          </a:xfrm>
          <a:prstGeom prst="rect">
            <a:avLst/>
          </a:prstGeom>
        </p:spPr>
      </p:pic>
    </p:spTree>
    <p:extLst>
      <p:ext uri="{BB962C8B-B14F-4D97-AF65-F5344CB8AC3E}">
        <p14:creationId xmlns:p14="http://schemas.microsoft.com/office/powerpoint/2010/main" val="2481533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FDD78-C44E-8AE6-36EE-A6D930C4602F}"/>
              </a:ext>
            </a:extLst>
          </p:cNvPr>
          <p:cNvSpPr>
            <a:spLocks noGrp="1"/>
          </p:cNvSpPr>
          <p:nvPr>
            <p:ph type="title"/>
          </p:nvPr>
        </p:nvSpPr>
        <p:spPr>
          <a:xfrm>
            <a:off x="2656933" y="185198"/>
            <a:ext cx="8911687" cy="1280890"/>
          </a:xfrm>
        </p:spPr>
        <p:txBody>
          <a:bodyPr/>
          <a:lstStyle/>
          <a:p>
            <a:pPr algn="ctr"/>
            <a:r>
              <a:rPr lang="en-US" dirty="0"/>
              <a:t>Benefits of having a School Resource Officer</a:t>
            </a:r>
          </a:p>
        </p:txBody>
      </p:sp>
      <p:sp>
        <p:nvSpPr>
          <p:cNvPr id="3" name="Content Placeholder 2">
            <a:extLst>
              <a:ext uri="{FF2B5EF4-FFF2-40B4-BE49-F238E27FC236}">
                <a16:creationId xmlns:a16="http://schemas.microsoft.com/office/drawing/2014/main" id="{608E87DB-707B-6EF7-663D-782436AFB46F}"/>
              </a:ext>
            </a:extLst>
          </p:cNvPr>
          <p:cNvSpPr>
            <a:spLocks noGrp="1"/>
          </p:cNvSpPr>
          <p:nvPr>
            <p:ph idx="1"/>
          </p:nvPr>
        </p:nvSpPr>
        <p:spPr>
          <a:xfrm>
            <a:off x="2589212" y="1536192"/>
            <a:ext cx="8915400" cy="5136610"/>
          </a:xfrm>
        </p:spPr>
        <p:txBody>
          <a:bodyPr>
            <a:normAutofit/>
          </a:bodyPr>
          <a:lstStyle/>
          <a:p>
            <a:r>
              <a:rPr lang="en-US" sz="2400" dirty="0"/>
              <a:t>Increased rapport and trust with administration, staff, educators, and students</a:t>
            </a:r>
          </a:p>
          <a:p>
            <a:r>
              <a:rPr lang="en-US" sz="2400" dirty="0"/>
              <a:t>Help kids with daily societal issues.</a:t>
            </a:r>
          </a:p>
          <a:p>
            <a:r>
              <a:rPr lang="en-US" sz="2400" dirty="0"/>
              <a:t>Facilitate the sharing and dissemination of information between students, faculty, families, and police </a:t>
            </a:r>
          </a:p>
          <a:p>
            <a:r>
              <a:rPr lang="en-US" sz="2400" dirty="0"/>
              <a:t>Identify children meeting criteria for Children Requiring Assistance (CRA)</a:t>
            </a:r>
          </a:p>
          <a:p>
            <a:pPr lvl="1"/>
            <a:r>
              <a:rPr lang="en-US" dirty="0"/>
              <a:t>Runaway</a:t>
            </a:r>
          </a:p>
          <a:p>
            <a:pPr lvl="1"/>
            <a:r>
              <a:rPr lang="en-US" dirty="0"/>
              <a:t>Stubborn Child  </a:t>
            </a:r>
          </a:p>
          <a:p>
            <a:pPr lvl="1"/>
            <a:r>
              <a:rPr lang="en-US" dirty="0"/>
              <a:t>Habitual School Offender</a:t>
            </a:r>
          </a:p>
          <a:p>
            <a:pPr lvl="1"/>
            <a:r>
              <a:rPr lang="en-US" dirty="0"/>
              <a:t>Habitually Truant</a:t>
            </a:r>
          </a:p>
          <a:p>
            <a:pPr lvl="1"/>
            <a:r>
              <a:rPr lang="en-US" dirty="0"/>
              <a:t>Delinquent</a:t>
            </a:r>
          </a:p>
        </p:txBody>
      </p:sp>
    </p:spTree>
    <p:extLst>
      <p:ext uri="{BB962C8B-B14F-4D97-AF65-F5344CB8AC3E}">
        <p14:creationId xmlns:p14="http://schemas.microsoft.com/office/powerpoint/2010/main" val="2535706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42577-5E7F-C561-1B26-18AC1E311B54}"/>
              </a:ext>
            </a:extLst>
          </p:cNvPr>
          <p:cNvSpPr>
            <a:spLocks noGrp="1"/>
          </p:cNvSpPr>
          <p:nvPr>
            <p:ph type="title"/>
          </p:nvPr>
        </p:nvSpPr>
        <p:spPr>
          <a:xfrm>
            <a:off x="1479728" y="296711"/>
            <a:ext cx="10194201" cy="960907"/>
          </a:xfrm>
        </p:spPr>
        <p:txBody>
          <a:bodyPr>
            <a:normAutofit/>
          </a:bodyPr>
          <a:lstStyle/>
          <a:p>
            <a:pPr algn="ctr"/>
            <a:r>
              <a:rPr lang="en-US" sz="2800" dirty="0"/>
              <a:t>Law Enforcement vs. Student Code of Conduct</a:t>
            </a:r>
          </a:p>
        </p:txBody>
      </p:sp>
      <p:sp>
        <p:nvSpPr>
          <p:cNvPr id="3" name="Content Placeholder 2">
            <a:extLst>
              <a:ext uri="{FF2B5EF4-FFF2-40B4-BE49-F238E27FC236}">
                <a16:creationId xmlns:a16="http://schemas.microsoft.com/office/drawing/2014/main" id="{9505E480-8CA6-DAFC-AF79-743ADD33FA13}"/>
              </a:ext>
            </a:extLst>
          </p:cNvPr>
          <p:cNvSpPr>
            <a:spLocks noGrp="1"/>
          </p:cNvSpPr>
          <p:nvPr>
            <p:ph idx="1"/>
          </p:nvPr>
        </p:nvSpPr>
        <p:spPr>
          <a:xfrm>
            <a:off x="2359151" y="1965959"/>
            <a:ext cx="9314777" cy="4595329"/>
          </a:xfrm>
        </p:spPr>
        <p:txBody>
          <a:bodyPr>
            <a:normAutofit/>
          </a:bodyPr>
          <a:lstStyle/>
          <a:p>
            <a:r>
              <a:rPr lang="en-US" sz="2400" dirty="0"/>
              <a:t>SRO’s are </a:t>
            </a:r>
            <a:r>
              <a:rPr lang="en-US" sz="2400" i="1" u="sng" dirty="0"/>
              <a:t>prohibited by statute</a:t>
            </a:r>
            <a:r>
              <a:rPr lang="en-US" sz="2400" dirty="0"/>
              <a:t> from using police authority to enforce school rules of conduct</a:t>
            </a:r>
          </a:p>
          <a:p>
            <a:r>
              <a:rPr lang="en-US" sz="2400" dirty="0"/>
              <a:t>This includes nonviolent/disruptive behavior – officers are </a:t>
            </a:r>
            <a:r>
              <a:rPr lang="en-US" sz="2400" i="1" dirty="0"/>
              <a:t>not</a:t>
            </a:r>
            <a:r>
              <a:rPr lang="en-US" sz="2400" dirty="0"/>
              <a:t> to act as school disciplinarians</a:t>
            </a:r>
          </a:p>
          <a:p>
            <a:r>
              <a:rPr lang="en-US" sz="2400" dirty="0"/>
              <a:t>SRO’s still handle criminal matters in the normal way, but must use discretion and prudence based on a given situation</a:t>
            </a:r>
          </a:p>
        </p:txBody>
      </p:sp>
    </p:spTree>
    <p:extLst>
      <p:ext uri="{BB962C8B-B14F-4D97-AF65-F5344CB8AC3E}">
        <p14:creationId xmlns:p14="http://schemas.microsoft.com/office/powerpoint/2010/main" val="4241473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090B-7FFA-9E9F-F112-7D7B5698AF70}"/>
              </a:ext>
            </a:extLst>
          </p:cNvPr>
          <p:cNvSpPr>
            <a:spLocks noGrp="1"/>
          </p:cNvSpPr>
          <p:nvPr>
            <p:ph type="title"/>
          </p:nvPr>
        </p:nvSpPr>
        <p:spPr>
          <a:xfrm>
            <a:off x="2589212" y="203486"/>
            <a:ext cx="8911687" cy="1280890"/>
          </a:xfrm>
        </p:spPr>
        <p:txBody>
          <a:bodyPr/>
          <a:lstStyle/>
          <a:p>
            <a:pPr algn="ctr"/>
            <a:r>
              <a:rPr lang="en-US" dirty="0"/>
              <a:t>Student Information access and sharing</a:t>
            </a:r>
          </a:p>
        </p:txBody>
      </p:sp>
      <p:sp>
        <p:nvSpPr>
          <p:cNvPr id="3" name="Content Placeholder 2">
            <a:extLst>
              <a:ext uri="{FF2B5EF4-FFF2-40B4-BE49-F238E27FC236}">
                <a16:creationId xmlns:a16="http://schemas.microsoft.com/office/drawing/2014/main" id="{F33215EF-FD1F-82E7-84D8-FAAFD8ED3204}"/>
              </a:ext>
            </a:extLst>
          </p:cNvPr>
          <p:cNvSpPr>
            <a:spLocks noGrp="1"/>
          </p:cNvSpPr>
          <p:nvPr>
            <p:ph idx="1"/>
          </p:nvPr>
        </p:nvSpPr>
        <p:spPr>
          <a:xfrm>
            <a:off x="2589212" y="1618488"/>
            <a:ext cx="8915400" cy="4718304"/>
          </a:xfrm>
        </p:spPr>
        <p:txBody>
          <a:bodyPr/>
          <a:lstStyle/>
          <a:p>
            <a:r>
              <a:rPr lang="en-US" sz="2400" dirty="0"/>
              <a:t>SROs are granted full access to student information as “</a:t>
            </a:r>
            <a:r>
              <a:rPr lang="en-US" sz="2400" i="1" dirty="0"/>
              <a:t>other professionals employed by the school committee</a:t>
            </a:r>
            <a:r>
              <a:rPr lang="en-US" sz="2400" dirty="0"/>
              <a:t>” under 603CMR 23.00</a:t>
            </a:r>
          </a:p>
          <a:p>
            <a:r>
              <a:rPr lang="en-US" sz="2400" dirty="0"/>
              <a:t>Regular officers are </a:t>
            </a:r>
            <a:r>
              <a:rPr lang="en-US" sz="2400" b="1" i="1" dirty="0"/>
              <a:t>not</a:t>
            </a:r>
            <a:r>
              <a:rPr lang="en-US" sz="2400" dirty="0"/>
              <a:t> generally entitled to access to student records</a:t>
            </a:r>
          </a:p>
          <a:p>
            <a:pPr lvl="1"/>
            <a:r>
              <a:rPr lang="en-US" sz="2000" dirty="0"/>
              <a:t>Exceptions for exigent circumstances or health/safety</a:t>
            </a:r>
          </a:p>
          <a:p>
            <a:r>
              <a:rPr lang="en-US" sz="2400" dirty="0"/>
              <a:t>School employees </a:t>
            </a:r>
            <a:r>
              <a:rPr lang="en-US" sz="2400" i="1" dirty="0"/>
              <a:t>may</a:t>
            </a:r>
            <a:r>
              <a:rPr lang="en-US" sz="2400" dirty="0"/>
              <a:t> share their </a:t>
            </a:r>
            <a:r>
              <a:rPr lang="en-US" sz="2400" i="1" dirty="0"/>
              <a:t>personal</a:t>
            </a:r>
            <a:r>
              <a:rPr lang="en-US" sz="2400" dirty="0"/>
              <a:t> knowledge with police (not shall)</a:t>
            </a:r>
          </a:p>
          <a:p>
            <a:pPr lvl="1"/>
            <a:r>
              <a:rPr lang="en-US" dirty="0"/>
              <a:t>Only knowledge they obtained personally (witnessed, heard) can be shared</a:t>
            </a:r>
          </a:p>
          <a:p>
            <a:pPr lvl="1"/>
            <a:r>
              <a:rPr lang="en-US" dirty="0"/>
              <a:t>Can </a:t>
            </a:r>
            <a:r>
              <a:rPr lang="en-US" i="1" dirty="0"/>
              <a:t>not</a:t>
            </a:r>
            <a:r>
              <a:rPr lang="en-US" dirty="0"/>
              <a:t> be information obtained from student record, etc.</a:t>
            </a:r>
          </a:p>
        </p:txBody>
      </p:sp>
    </p:spTree>
    <p:extLst>
      <p:ext uri="{BB962C8B-B14F-4D97-AF65-F5344CB8AC3E}">
        <p14:creationId xmlns:p14="http://schemas.microsoft.com/office/powerpoint/2010/main" val="166557549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553</TotalTime>
  <Words>774</Words>
  <Application>Microsoft Office PowerPoint</Application>
  <PresentationFormat>Widescreen</PresentationFormat>
  <Paragraphs>75</Paragraphs>
  <Slides>12</Slides>
  <Notes>1</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3</vt:lpstr>
      <vt:lpstr>Wisp</vt:lpstr>
      <vt:lpstr>School Based Interventions</vt:lpstr>
      <vt:lpstr>Learning Objectives</vt:lpstr>
      <vt:lpstr>Can we think about mental health in schools differently?</vt:lpstr>
      <vt:lpstr>What is an SRO?</vt:lpstr>
      <vt:lpstr>SRO implementation and selection</vt:lpstr>
      <vt:lpstr>SRO Certification</vt:lpstr>
      <vt:lpstr>Benefits of having a School Resource Officer</vt:lpstr>
      <vt:lpstr>Law Enforcement vs. Student Code of Conduct</vt:lpstr>
      <vt:lpstr>Student Information access and sharing</vt:lpstr>
      <vt:lpstr>Practical tips for SROs</vt:lpstr>
      <vt:lpstr>51A’s</vt:lpstr>
      <vt:lpstr>Section 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based interventions</dc:title>
  <dc:creator>Christopher Bonnett</dc:creator>
  <cp:lastModifiedBy>Boyle, Cynthia</cp:lastModifiedBy>
  <cp:revision>10</cp:revision>
  <dcterms:created xsi:type="dcterms:W3CDTF">2024-04-22T15:03:19Z</dcterms:created>
  <dcterms:modified xsi:type="dcterms:W3CDTF">2024-06-03T14:03:28Z</dcterms:modified>
</cp:coreProperties>
</file>